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8" r:id="rId3"/>
    <p:sldId id="269" r:id="rId4"/>
    <p:sldId id="270" r:id="rId5"/>
    <p:sldId id="271" r:id="rId6"/>
    <p:sldId id="27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1.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avec un(e)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ami</a:t>
            </a:r>
            <a:r>
              <a:rPr lang="en-US" sz="4800" b="1" dirty="0" smtClean="0">
                <a:latin typeface="Berlin Sans FB Demi" panose="020E0802020502020306" pitchFamily="34" charset="0"/>
              </a:rPr>
              <a:t>(e)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2.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Copiez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le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>
                <a:latin typeface="Berlin Sans FB Demi" panose="020E0802020502020306" pitchFamily="34" charset="0"/>
              </a:rPr>
              <a:t> </a:t>
            </a:r>
            <a:r>
              <a:rPr lang="en-US" sz="4800" b="1" dirty="0" smtClean="0">
                <a:latin typeface="Berlin Sans FB Demi" panose="020E0802020502020306" pitchFamily="34" charset="0"/>
              </a:rPr>
              <a:t>et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anglais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3082637"/>
            <a:ext cx="11457709" cy="3775363"/>
          </a:xfrm>
        </p:spPr>
        <p:txBody>
          <a:bodyPr>
            <a:normAutofit fontScale="925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Tyler </a:t>
            </a:r>
            <a:r>
              <a:rPr lang="fr-FR" sz="3600" b="1" dirty="0" smtClean="0">
                <a:solidFill>
                  <a:srgbClr val="00B050"/>
                </a:solidFill>
              </a:rPr>
              <a:t>a demandé </a:t>
            </a:r>
            <a:r>
              <a:rPr lang="fr-FR" sz="3600" b="1" dirty="0" smtClean="0"/>
              <a:t>à sa mère </a:t>
            </a:r>
            <a:r>
              <a:rPr lang="fr-FR" sz="3600" b="1" u="sng" dirty="0" smtClean="0">
                <a:solidFill>
                  <a:schemeClr val="tx1"/>
                </a:solidFill>
              </a:rPr>
              <a:t>s</a:t>
            </a:r>
            <a:r>
              <a:rPr lang="fr-FR" sz="3600" b="1" dirty="0" smtClean="0"/>
              <a:t>’il </a:t>
            </a:r>
            <a:r>
              <a:rPr lang="fr-FR" sz="3600" b="1" u="sng" dirty="0" smtClean="0"/>
              <a:t>pouvait</a:t>
            </a:r>
            <a:r>
              <a:rPr lang="fr-FR" sz="3600" b="1" dirty="0" smtClean="0"/>
              <a:t> diner avec ses nouveaux amis.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Victoria </a:t>
            </a:r>
            <a:r>
              <a:rPr lang="fr-FR" sz="3600" b="1" u="sng" dirty="0" smtClean="0"/>
              <a:t>ne voulait pas</a:t>
            </a:r>
            <a:r>
              <a:rPr lang="fr-FR" sz="3600" b="1" dirty="0" smtClean="0"/>
              <a:t> diner </a:t>
            </a:r>
            <a:r>
              <a:rPr lang="fr-FR" sz="3600" b="1" u="sng" dirty="0" smtClean="0"/>
              <a:t>seule</a:t>
            </a:r>
            <a:r>
              <a:rPr lang="fr-FR" sz="3600" b="1" dirty="0" smtClean="0"/>
              <a:t>, mais elle n’</a:t>
            </a:r>
            <a:r>
              <a:rPr lang="fr-FR" sz="3600" b="1" u="sng" dirty="0" smtClean="0"/>
              <a:t>allait</a:t>
            </a:r>
            <a:r>
              <a:rPr lang="fr-FR" sz="3600" b="1" dirty="0" smtClean="0"/>
              <a:t> pas </a:t>
            </a:r>
            <a:r>
              <a:rPr lang="fr-FR" sz="3600" b="1" dirty="0" smtClean="0">
                <a:solidFill>
                  <a:srgbClr val="00B050"/>
                </a:solidFill>
              </a:rPr>
              <a:t>le dire </a:t>
            </a:r>
            <a:r>
              <a:rPr lang="fr-FR" sz="3600" b="1" dirty="0" smtClean="0"/>
              <a:t>à Tyler.</a:t>
            </a:r>
            <a:endParaRPr lang="fr-FR" sz="3600" b="1" dirty="0"/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Victoria est sortie, mais elle </a:t>
            </a:r>
            <a:r>
              <a:rPr lang="fr-FR" sz="3600" b="1" u="sng" dirty="0" smtClean="0">
                <a:solidFill>
                  <a:schemeClr val="tx1"/>
                </a:solidFill>
              </a:rPr>
              <a:t>n’est pas allée</a:t>
            </a:r>
            <a:r>
              <a:rPr lang="fr-FR" sz="3600" b="1" dirty="0" smtClean="0">
                <a:solidFill>
                  <a:schemeClr val="tx1"/>
                </a:solidFill>
              </a:rPr>
              <a:t> au restaurant.  </a:t>
            </a:r>
            <a:r>
              <a:rPr lang="fr-FR" sz="3600" b="1" u="sng" dirty="0" smtClean="0">
                <a:solidFill>
                  <a:schemeClr val="tx1"/>
                </a:solidFill>
              </a:rPr>
              <a:t>Il y avait </a:t>
            </a:r>
            <a:r>
              <a:rPr lang="fr-FR" sz="3600" b="1" dirty="0" smtClean="0">
                <a:solidFill>
                  <a:schemeClr val="tx1"/>
                </a:solidFill>
              </a:rPr>
              <a:t>un groupe de la conférence à la </a:t>
            </a:r>
            <a:r>
              <a:rPr lang="fr-FR" sz="3600" b="1" dirty="0" smtClean="0">
                <a:solidFill>
                  <a:srgbClr val="00B050"/>
                </a:solidFill>
              </a:rPr>
              <a:t>terrasse</a:t>
            </a:r>
            <a:r>
              <a:rPr lang="fr-FR" sz="3600" b="1" dirty="0" smtClean="0">
                <a:solidFill>
                  <a:schemeClr val="tx1"/>
                </a:solidFill>
              </a:rPr>
              <a:t> du bar.  Maintenant, elle </a:t>
            </a:r>
            <a:r>
              <a:rPr lang="fr-FR" sz="3600" b="1" u="sng" dirty="0" smtClean="0">
                <a:solidFill>
                  <a:schemeClr val="tx1"/>
                </a:solidFill>
              </a:rPr>
              <a:t>ne se sentait plus seule</a:t>
            </a:r>
            <a:r>
              <a:rPr lang="fr-FR" sz="3600" b="1" dirty="0" smtClean="0">
                <a:solidFill>
                  <a:schemeClr val="tx1"/>
                </a:solidFill>
              </a:rPr>
              <a:t>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Circle any places where your translation was different from mine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34291" y="3082637"/>
            <a:ext cx="11457709" cy="37753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smtClean="0"/>
              <a:t>Tyler </a:t>
            </a:r>
            <a:r>
              <a:rPr lang="en-US" sz="3600" b="1" dirty="0" smtClean="0">
                <a:solidFill>
                  <a:srgbClr val="00B050"/>
                </a:solidFill>
              </a:rPr>
              <a:t>asked </a:t>
            </a:r>
            <a:r>
              <a:rPr lang="en-US" sz="3600" b="1" dirty="0" smtClean="0"/>
              <a:t>his mother if he </a:t>
            </a:r>
            <a:r>
              <a:rPr lang="en-US" sz="3600" b="1" u="sng" dirty="0" smtClean="0"/>
              <a:t>was able to (could)</a:t>
            </a:r>
            <a:r>
              <a:rPr lang="en-US" sz="3600" b="1" dirty="0" smtClean="0"/>
              <a:t> eat dinner with his new friends.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smtClean="0"/>
              <a:t>Victoria </a:t>
            </a:r>
            <a:r>
              <a:rPr lang="en-US" sz="3600" b="1" u="sng" dirty="0" smtClean="0"/>
              <a:t>didn’t want</a:t>
            </a:r>
            <a:r>
              <a:rPr lang="en-US" sz="3600" b="1" dirty="0" smtClean="0"/>
              <a:t> to eat dinner </a:t>
            </a:r>
            <a:r>
              <a:rPr lang="en-US" sz="3600" b="1" u="sng" dirty="0" smtClean="0"/>
              <a:t>alone</a:t>
            </a:r>
            <a:r>
              <a:rPr lang="en-US" sz="3600" b="1" dirty="0" smtClean="0"/>
              <a:t>, but she wasn’t </a:t>
            </a:r>
            <a:r>
              <a:rPr lang="en-US" sz="3600" b="1" u="sng" dirty="0" smtClean="0"/>
              <a:t>going</a:t>
            </a:r>
            <a:r>
              <a:rPr lang="en-US" sz="3600" b="1" dirty="0" smtClean="0"/>
              <a:t> </a:t>
            </a:r>
            <a:r>
              <a:rPr lang="en-US" sz="3600" b="1" dirty="0" smtClean="0">
                <a:solidFill>
                  <a:srgbClr val="00B050"/>
                </a:solidFill>
              </a:rPr>
              <a:t>to say it (that) </a:t>
            </a:r>
            <a:r>
              <a:rPr lang="en-US" sz="3600" b="1" dirty="0" smtClean="0"/>
              <a:t>to Tyler.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Victoria went out, but she </a:t>
            </a:r>
            <a:r>
              <a:rPr lang="en-US" sz="3600" b="1" u="sng" dirty="0" smtClean="0">
                <a:solidFill>
                  <a:schemeClr val="tx1"/>
                </a:solidFill>
              </a:rPr>
              <a:t>didn’t go</a:t>
            </a:r>
            <a:r>
              <a:rPr lang="en-US" sz="3600" b="1" dirty="0" smtClean="0">
                <a:solidFill>
                  <a:schemeClr val="tx1"/>
                </a:solidFill>
              </a:rPr>
              <a:t> to the restaurant.  </a:t>
            </a:r>
            <a:r>
              <a:rPr lang="en-US" sz="3600" b="1" u="sng" dirty="0" smtClean="0">
                <a:solidFill>
                  <a:schemeClr val="tx1"/>
                </a:solidFill>
              </a:rPr>
              <a:t>There was</a:t>
            </a:r>
            <a:r>
              <a:rPr lang="en-US" sz="3600" b="1" dirty="0" smtClean="0">
                <a:solidFill>
                  <a:schemeClr val="tx1"/>
                </a:solidFill>
              </a:rPr>
              <a:t> a group from the conference on the </a:t>
            </a:r>
            <a:r>
              <a:rPr lang="en-US" sz="3600" b="1" dirty="0" smtClean="0">
                <a:solidFill>
                  <a:srgbClr val="00B050"/>
                </a:solidFill>
              </a:rPr>
              <a:t>terrace</a:t>
            </a:r>
            <a:r>
              <a:rPr lang="en-US" sz="3600" b="1" dirty="0" smtClean="0">
                <a:solidFill>
                  <a:schemeClr val="tx1"/>
                </a:solidFill>
              </a:rPr>
              <a:t> of the bar.  Now, </a:t>
            </a:r>
            <a:r>
              <a:rPr lang="en-US" sz="3600" b="1" u="sng" dirty="0" smtClean="0">
                <a:solidFill>
                  <a:schemeClr val="tx1"/>
                </a:solidFill>
              </a:rPr>
              <a:t>she didn’t feel alone anymore</a:t>
            </a:r>
            <a:r>
              <a:rPr lang="en-US" sz="3600" b="1" dirty="0" smtClean="0">
                <a:solidFill>
                  <a:schemeClr val="tx1"/>
                </a:solidFill>
              </a:rPr>
              <a:t>.</a:t>
            </a:r>
            <a:endParaRPr lang="en-US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4852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Reading Assessment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Re-read pages 22-25 in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Problèmes</a:t>
            </a:r>
            <a:r>
              <a:rPr lang="en-US" sz="4800" b="1" dirty="0" smtClean="0">
                <a:latin typeface="Berlin Sans FB Demi" panose="020E0802020502020306" pitchFamily="34" charset="0"/>
              </a:rPr>
              <a:t> au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Paradis</a:t>
            </a:r>
            <a:r>
              <a:rPr lang="en-US" sz="4800" b="1" dirty="0" smtClean="0">
                <a:latin typeface="Berlin Sans FB Demi" panose="020E0802020502020306" pitchFamily="34" charset="0"/>
              </a:rPr>
              <a:t>.  You may use the glossary.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>
                <a:latin typeface="Berlin Sans FB Demi" panose="020E0802020502020306" pitchFamily="34" charset="0"/>
              </a:rPr>
              <a:t/>
            </a:r>
            <a:br>
              <a:rPr lang="en-US" sz="4800" b="1" dirty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When finished, put the glossary away and complete the reading assessment (you may use the blue packet still)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4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ce qui est comique maurice carê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21" y="408709"/>
            <a:ext cx="6076003" cy="61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une o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556" y="741218"/>
            <a:ext cx="340995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648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ce qui est comique maurice carê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21" y="408709"/>
            <a:ext cx="6076003" cy="61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un po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235" y="1358755"/>
            <a:ext cx="3774512" cy="497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052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ce qui est comique maurice carê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21" y="408709"/>
            <a:ext cx="6076003" cy="61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 result for un boeu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738" y="408709"/>
            <a:ext cx="3810000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990600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12602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4591</TotalTime>
  <Words>145</Words>
  <Application>Microsoft Office PowerPoint</Application>
  <PresentationFormat>Widescreen</PresentationFormat>
  <Paragraphs>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Aparajita</vt:lpstr>
      <vt:lpstr>Berlin Sans FB Demi</vt:lpstr>
      <vt:lpstr>Brush Script MT</vt:lpstr>
      <vt:lpstr>Franklin Gothic Book</vt:lpstr>
      <vt:lpstr>Crop</vt:lpstr>
      <vt:lpstr>La Clochette 1.  Discutez avec un(e) ami(e) 2.  Copiez le français et mettez en anglais</vt:lpstr>
      <vt:lpstr>La Clochette Circle any places where your translation was different from mine</vt:lpstr>
      <vt:lpstr>Reading Assessment Re-read pages 22-25 in Problèmes au Paradis.  You may use the glossary.  When finished, put the glossary away and complete the reading assessment (you may use the blue packet still)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34</cp:revision>
  <dcterms:created xsi:type="dcterms:W3CDTF">2017-01-03T12:56:38Z</dcterms:created>
  <dcterms:modified xsi:type="dcterms:W3CDTF">2017-01-17T19:45:56Z</dcterms:modified>
</cp:coreProperties>
</file>